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5143500" cx="9144000"/>
  <p:notesSz cx="6858000" cy="9144000"/>
  <p:embeddedFontLst>
    <p:embeddedFont>
      <p:font typeface="PT Sans Narrow"/>
      <p:regular r:id="rId20"/>
      <p:bold r:id="rId21"/>
    </p:embeddedFont>
    <p:embeddedFont>
      <p:font typeface="Helvetica Neue"/>
      <p:regular r:id="rId22"/>
      <p:bold r:id="rId23"/>
      <p:italic r:id="rId24"/>
      <p:boldItalic r:id="rId25"/>
    </p:embeddedFont>
    <p:embeddedFont>
      <p:font typeface="Open Sans"/>
      <p:regular r:id="rId26"/>
      <p:bold r:id="rId27"/>
      <p:italic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TSansNarrow-regular.fntdata"/><Relationship Id="rId22" Type="http://schemas.openxmlformats.org/officeDocument/2006/relationships/font" Target="fonts/HelveticaNeue-regular.fntdata"/><Relationship Id="rId21" Type="http://schemas.openxmlformats.org/officeDocument/2006/relationships/font" Target="fonts/PTSansNarrow-bold.fntdata"/><Relationship Id="rId24" Type="http://schemas.openxmlformats.org/officeDocument/2006/relationships/font" Target="fonts/HelveticaNeue-italic.fntdata"/><Relationship Id="rId23" Type="http://schemas.openxmlformats.org/officeDocument/2006/relationships/font" Target="fonts/HelveticaNeue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OpenSans-regular.fntdata"/><Relationship Id="rId25" Type="http://schemas.openxmlformats.org/officeDocument/2006/relationships/font" Target="fonts/HelveticaNeue-boldItalic.fntdata"/><Relationship Id="rId28" Type="http://schemas.openxmlformats.org/officeDocument/2006/relationships/font" Target="fonts/OpenSans-italic.fntdata"/><Relationship Id="rId27" Type="http://schemas.openxmlformats.org/officeDocument/2006/relationships/font" Target="fonts/OpenSans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OpenSans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nytimes.com/interactive/2014/02/09/opinion/minimum-wage.html?searchResultPosition=1&amp;fbclid=IwAR136F0LUkCKCcMi9lQd0Z5jmYCNaPFkysH5MjLr-tN7VrS4hv5ZfgXqRLY&amp;mtrref=l.facebook.com&amp;gwh=A88E87E38C363F9E6C2AF0DD7F187D1F&amp;gwt=pay&amp;assetType=PAYWALL" TargetMode="External"/><Relationship Id="rId3" Type="http://schemas.openxmlformats.org/officeDocument/2006/relationships/hyperlink" Target="https://www.numbeo.com/cost-of-living/in/New-York" TargetMode="Externa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coli.org/annual-average-2021-cost-of-living-index-released/" TargetMode="External"/><Relationship Id="rId3" Type="http://schemas.openxmlformats.org/officeDocument/2006/relationships/hyperlink" Target="https://www.granitecity.illinois.gov/departments/economic_development/facts_and_figures/cost_of_living.php" TargetMode="Externa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nces.ed.gov/ipeds/TrendGenerator/app/answer/2/2" TargetMode="Externa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statista.com/statistics/299395/us-minimum-wage-workers-by-education/" TargetMode="Externa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1148b81b5ab_2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1148b81b5ab_2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160559cc64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1160559cc64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 u="sng">
                <a:solidFill>
                  <a:srgbClr val="1155CC"/>
                </a:solidFill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https://www.nytimes.com/interactive/2014/02/09/opinion/minimum-wage.html?searchResultPosition=1&amp;fbclid=IwAR136F0LUkCKCcMi9lQd0Z5jmYCNaPFkysH5MjLr-tN7VrS4hv5ZfgXqRLY&amp;mtrref=l.facebook.com&amp;gwh=A88E87E38C363F9E6C2AF0DD7F187D1F&amp;gwt=pay&amp;assetType=PAYWALL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 u="sng">
                <a:solidFill>
                  <a:srgbClr val="1155CC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https://www.numbeo.com/cost-of-living/in/New-York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149af7a240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1149af7a240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1160559cc64_5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1160559cc64_5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149af7a240_2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1149af7a240_2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1149af7a240_2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1149af7a240_2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1148198e88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1148198e88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u="sng">
                <a:solidFill>
                  <a:schemeClr val="hlink"/>
                </a:solidFill>
                <a:hlinkClick r:id="rId2"/>
              </a:rPr>
              <a:t>https://www.coli.org/annual-average-2021-cost-of-living-index-released/</a:t>
            </a:r>
            <a:r>
              <a:rPr lang="pl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u="sng">
                <a:solidFill>
                  <a:schemeClr val="hlink"/>
                </a:solidFill>
                <a:hlinkClick r:id="rId3"/>
              </a:rPr>
              <a:t>https://www.granitecity.illinois.gov/departments/economic_development/facts_and_figures/cost_of_living.php</a:t>
            </a:r>
            <a:r>
              <a:rPr lang="pl"/>
              <a:t> 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148198e881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1148198e881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u="sng">
                <a:solidFill>
                  <a:schemeClr val="hlink"/>
                </a:solidFill>
                <a:hlinkClick r:id="rId2"/>
              </a:rPr>
              <a:t>https://nces.ed.gov/ipeds/TrendGenerator/app/answer/2/2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148198e881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1148198e881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u="sng">
                <a:solidFill>
                  <a:schemeClr val="hlink"/>
                </a:solidFill>
                <a:hlinkClick r:id="rId2"/>
              </a:rPr>
              <a:t>https://www.statista.com/statistics/299395/us-minimum-wage-workers-by-education/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148198e881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1148198e881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148b81b5ab_2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1148b81b5ab_2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1148198e881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1148198e881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1148b81b5ab_2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1148b81b5ab_2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2" name="Google Shape;12;p2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13" name="Google Shape;13;p2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" name="Google Shape;14;p2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5" name="Google Shape;15;p2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16" name="Google Shape;16;p2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8" name="Google Shape;18;p2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9" name="Google Shape;19;p2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1"/>
          <p:cNvSpPr txBox="1"/>
          <p:nvPr>
            <p:ph hasCustomPrompt="1" type="title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1"/>
          <p:cNvSpPr txBox="1"/>
          <p:nvPr>
            <p:ph idx="1" type="body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9" name="Google Shape;5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3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" type="body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5"/>
          <p:cNvSpPr txBox="1"/>
          <p:nvPr>
            <p:ph idx="2" type="body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6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7" name="Google Shape;47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>
            <p:ph idx="1" type="body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/>
        </p:txBody>
      </p:sp>
      <p:sp>
        <p:nvSpPr>
          <p:cNvPr id="54" name="Google Shape;5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trop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www.coli.org/annual-average-2021-cost-of-living-index-released/" TargetMode="External"/><Relationship Id="rId4" Type="http://schemas.openxmlformats.org/officeDocument/2006/relationships/hyperlink" Target="https://www.granitecity.illinois.gov/departments/economic_development/facts_and_figures/cost_of_living.php" TargetMode="External"/><Relationship Id="rId9" Type="http://schemas.openxmlformats.org/officeDocument/2006/relationships/hyperlink" Target="https://www.nytimes.com/interactive/2014/02/09/opinion/minimum-wage.html?searchResultPosition=1&amp;fbclid=IwAR136F0LUkCKCcMi9lQd0Z5jmYCNaPFkysH5MjLr-tN7VrS4hv5ZfgXqRLY&amp;mtrref=l.facebook.com&amp;gwh=A88E87E38C363F9E6C2AF0DD7F187D1F&amp;gwt=pay&amp;assetType=PAYWALL" TargetMode="External"/><Relationship Id="rId5" Type="http://schemas.openxmlformats.org/officeDocument/2006/relationships/hyperlink" Target="https://nces.ed.gov/ipeds/TrendGenerator/app/answer/2/2" TargetMode="External"/><Relationship Id="rId6" Type="http://schemas.openxmlformats.org/officeDocument/2006/relationships/hyperlink" Target="https://www.statista.com/statistics/299395/us-minimum-wage-workers-by-education/" TargetMode="External"/><Relationship Id="rId7" Type="http://schemas.openxmlformats.org/officeDocument/2006/relationships/hyperlink" Target="https://www.usinflationcalculator.com/inflation/current-inflation-rates/" TargetMode="External"/><Relationship Id="rId8" Type="http://schemas.openxmlformats.org/officeDocument/2006/relationships/hyperlink" Target="https://www.numbeo.com/cost-of-living/in/New-York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jpg"/><Relationship Id="rId4" Type="http://schemas.openxmlformats.org/officeDocument/2006/relationships/image" Target="../media/image8.jpg"/><Relationship Id="rId5" Type="http://schemas.openxmlformats.org/officeDocument/2006/relationships/image" Target="../media/image11.jpg"/><Relationship Id="rId6" Type="http://schemas.openxmlformats.org/officeDocument/2006/relationships/image" Target="../media/image6.jpg"/><Relationship Id="rId7" Type="http://schemas.openxmlformats.org/officeDocument/2006/relationships/image" Target="../media/image1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Relationship Id="rId4" Type="http://schemas.openxmlformats.org/officeDocument/2006/relationships/image" Target="../media/image1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/>
          <p:nvPr>
            <p:ph type="ctrTitle"/>
          </p:nvPr>
        </p:nvSpPr>
        <p:spPr>
          <a:xfrm>
            <a:off x="749550" y="2060550"/>
            <a:ext cx="76449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l" sz="3200">
                <a:latin typeface="Helvetica Neue"/>
                <a:ea typeface="Helvetica Neue"/>
                <a:cs typeface="Helvetica Neue"/>
                <a:sym typeface="Helvetica Neue"/>
              </a:rPr>
              <a:t>C</a:t>
            </a:r>
            <a:r>
              <a:rPr lang="pl" sz="3200">
                <a:latin typeface="Helvetica Neue"/>
                <a:ea typeface="Helvetica Neue"/>
                <a:cs typeface="Helvetica Neue"/>
                <a:sym typeface="Helvetica Neue"/>
              </a:rPr>
              <a:t>ollege is the route to move beyond minimum wage jobs</a:t>
            </a:r>
            <a:endParaRPr sz="3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2"/>
          <p:cNvSpPr txBox="1"/>
          <p:nvPr>
            <p:ph type="title"/>
          </p:nvPr>
        </p:nvSpPr>
        <p:spPr>
          <a:xfrm>
            <a:off x="311700" y="835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latin typeface="Helvetica Neue"/>
                <a:ea typeface="Helvetica Neue"/>
                <a:cs typeface="Helvetica Neue"/>
                <a:sym typeface="Helvetica Neue"/>
              </a:rPr>
              <a:t>Inflation in the U.S. 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34" name="Google Shape;13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0550" y="656225"/>
            <a:ext cx="5088550" cy="436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3"/>
          <p:cNvSpPr txBox="1"/>
          <p:nvPr>
            <p:ph type="title"/>
          </p:nvPr>
        </p:nvSpPr>
        <p:spPr>
          <a:xfrm>
            <a:off x="311700" y="2128950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pl" sz="3200">
                <a:latin typeface="Helvetica Neue"/>
                <a:ea typeface="Helvetica Neue"/>
                <a:cs typeface="Helvetica Neue"/>
                <a:sym typeface="Helvetica Neue"/>
              </a:rPr>
              <a:t>Can you live on a minimum wage?</a:t>
            </a:r>
            <a:endParaRPr b="1" sz="3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latin typeface="Helvetica Neue"/>
                <a:ea typeface="Helvetica Neue"/>
                <a:cs typeface="Helvetica Neue"/>
                <a:sym typeface="Helvetica Neue"/>
              </a:rPr>
              <a:t>Why is this important to you?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45" name="Google Shape;14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6875" y="1306450"/>
            <a:ext cx="6526776" cy="334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5"/>
          <p:cNvSpPr txBox="1"/>
          <p:nvPr>
            <p:ph type="title"/>
          </p:nvPr>
        </p:nvSpPr>
        <p:spPr>
          <a:xfrm>
            <a:off x="311700" y="1999050"/>
            <a:ext cx="8520600" cy="94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l" sz="4100">
                <a:latin typeface="Helvetica Neue"/>
                <a:ea typeface="Helvetica Neue"/>
                <a:cs typeface="Helvetica Neue"/>
                <a:sym typeface="Helvetica Neue"/>
              </a:rPr>
              <a:t>Thank you!</a:t>
            </a:r>
            <a:endParaRPr sz="41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latin typeface="Helvetica Neue"/>
                <a:ea typeface="Helvetica Neue"/>
                <a:cs typeface="Helvetica Neue"/>
                <a:sym typeface="Helvetica Neue"/>
              </a:rPr>
              <a:t>Sources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6" name="Google Shape;156;p26"/>
          <p:cNvSpPr txBox="1"/>
          <p:nvPr>
            <p:ph idx="1" type="body"/>
          </p:nvPr>
        </p:nvSpPr>
        <p:spPr>
          <a:xfrm>
            <a:off x="311700" y="13319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 sz="1400" u="sng">
                <a:solidFill>
                  <a:srgbClr val="2200CC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https://www.coli.org/annual-average-2021-cost-of-living-index-released/</a:t>
            </a:r>
            <a:r>
              <a:rPr lang="pl"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14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 sz="1400" u="sng">
                <a:solidFill>
                  <a:srgbClr val="2200CC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https://www.granitecity.illinois.gov/departments/economic_development/facts_and_figures/cost_of_living.php</a:t>
            </a:r>
            <a:r>
              <a:rPr lang="pl"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14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 sz="1400" u="sng">
                <a:solidFill>
                  <a:srgbClr val="2200CC"/>
                </a:solidFill>
                <a:latin typeface="Helvetica Neue"/>
                <a:ea typeface="Helvetica Neue"/>
                <a:cs typeface="Helvetica Neue"/>
                <a:sym typeface="Helvetica Neue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https://nces.ed.gov/ipeds/TrendGenerator/app/answer/2/2</a:t>
            </a:r>
            <a:endParaRPr sz="1400" u="sng">
              <a:solidFill>
                <a:srgbClr val="2200C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 sz="1400" u="sng">
                <a:solidFill>
                  <a:srgbClr val="2200CC"/>
                </a:solidFill>
                <a:latin typeface="Helvetica Neue"/>
                <a:ea typeface="Helvetica Neue"/>
                <a:cs typeface="Helvetica Neue"/>
                <a:sym typeface="Helvetica Neue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https://www.statista.com/statistics/299395/us-minimum-wage-workers-by-education/</a:t>
            </a:r>
            <a:endParaRPr sz="1400" u="sng">
              <a:solidFill>
                <a:srgbClr val="2200C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 sz="1400" u="sng">
                <a:solidFill>
                  <a:srgbClr val="2200C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https://www.statista.com/statistics/298852/minimum-wage-workers-in-the-us-by-age/ </a:t>
            </a:r>
            <a:endParaRPr sz="1400" u="sng">
              <a:solidFill>
                <a:srgbClr val="2200C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 sz="1400" u="sng">
                <a:solidFill>
                  <a:srgbClr val="2200C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https://www.ny.gov/new-york-states-minimum-wage/new-york-states-minimum-wage</a:t>
            </a:r>
            <a:endParaRPr sz="1400" u="sng">
              <a:solidFill>
                <a:srgbClr val="2200C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 sz="1400" u="sng">
                <a:solidFill>
                  <a:srgbClr val="2200C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https://www.investopedia.com/terms/i/inflation.asp</a:t>
            </a:r>
            <a:endParaRPr sz="1400" u="sng">
              <a:solidFill>
                <a:srgbClr val="2200C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 sz="1400" u="sng">
                <a:solidFill>
                  <a:srgbClr val="2200CC"/>
                </a:solidFill>
                <a:latin typeface="Helvetica Neue"/>
                <a:ea typeface="Helvetica Neue"/>
                <a:cs typeface="Helvetica Neue"/>
                <a:sym typeface="Helvetica Neue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https://www.usinflationcalculator.com/inflation/current-inflation-rates/</a:t>
            </a:r>
            <a:endParaRPr sz="1400" u="sng">
              <a:solidFill>
                <a:srgbClr val="2200C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1400" u="sng">
                <a:solidFill>
                  <a:srgbClr val="2200CC"/>
                </a:solidFill>
                <a:latin typeface="Helvetica Neue"/>
                <a:ea typeface="Helvetica Neue"/>
                <a:cs typeface="Helvetica Neue"/>
                <a:sym typeface="Helvetica Neue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https://www.numbeo.com/cost-of-living/in/New-York</a:t>
            </a:r>
            <a:endParaRPr sz="1400" u="sng">
              <a:solidFill>
                <a:srgbClr val="2200C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1400" u="sng">
                <a:solidFill>
                  <a:srgbClr val="2200CC"/>
                </a:solidFill>
                <a:latin typeface="Helvetica Neue"/>
                <a:ea typeface="Helvetica Neue"/>
                <a:cs typeface="Helvetica Neue"/>
                <a:sym typeface="Helvetica Neue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https://www.nytimes.com/interactive/2014/02/09/opinion/minimum-wage.html?searchResultPosition=1&amp;fbclid=IwAR136F0LUkCKCcMi9lQd0Z5jmYCNaPFkysH5MjLr-tN7VrS4hv5ZfgXqRLY&amp;mtrref=l.facebook.com&amp;gwh=A88E87E38C363F9E6C2AF0DD7F187D1F&amp;gwt=pay&amp;assetType=PAYWALL</a:t>
            </a:r>
            <a:endParaRPr sz="1400" u="sng">
              <a:solidFill>
                <a:srgbClr val="2200C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6400" y="1627675"/>
            <a:ext cx="1252474" cy="1252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12337" y="1619826"/>
            <a:ext cx="1272989" cy="1268158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43950" y="1617473"/>
            <a:ext cx="1252476" cy="125245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4"/>
          <p:cNvSpPr/>
          <p:nvPr/>
        </p:nvSpPr>
        <p:spPr>
          <a:xfrm>
            <a:off x="883750" y="3092100"/>
            <a:ext cx="7276800" cy="454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7368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 sz="1217">
                <a:solidFill>
                  <a:srgbClr val="444444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 </a:t>
            </a:r>
            <a:r>
              <a:rPr lang="pl" sz="1217">
                <a:solidFill>
                  <a:srgbClr val="444444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Alexander Merhige          Prakriti AC	    Amanda Maglaras    Paulina Skorupska    Andrew Kwasnik   </a:t>
            </a:r>
            <a:endParaRPr sz="1217">
              <a:solidFill>
                <a:srgbClr val="444444"/>
              </a:solidFill>
              <a:highlight>
                <a:schemeClr val="lt1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75" name="Google Shape;75;p14"/>
          <p:cNvPicPr preferRelativeResize="0"/>
          <p:nvPr/>
        </p:nvPicPr>
        <p:blipFill rotWithShape="1">
          <a:blip r:embed="rId6">
            <a:alphaModFix/>
          </a:blip>
          <a:srcRect b="39426" l="32913" r="3521" t="13083"/>
          <a:stretch/>
        </p:blipFill>
        <p:spPr>
          <a:xfrm>
            <a:off x="6755075" y="1619825"/>
            <a:ext cx="1252474" cy="1247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524188" y="1627675"/>
            <a:ext cx="1252801" cy="1252449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4"/>
          <p:cNvSpPr txBox="1"/>
          <p:nvPr/>
        </p:nvSpPr>
        <p:spPr>
          <a:xfrm>
            <a:off x="883750" y="271250"/>
            <a:ext cx="71238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l" sz="32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Meet the team</a:t>
            </a:r>
            <a:endParaRPr sz="32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5"/>
          <p:cNvSpPr txBox="1"/>
          <p:nvPr/>
        </p:nvSpPr>
        <p:spPr>
          <a:xfrm>
            <a:off x="445650" y="227650"/>
            <a:ext cx="66114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200">
              <a:solidFill>
                <a:schemeClr val="accen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3" name="Google Shape;83;p15"/>
          <p:cNvSpPr txBox="1"/>
          <p:nvPr>
            <p:ph type="title"/>
          </p:nvPr>
        </p:nvSpPr>
        <p:spPr>
          <a:xfrm>
            <a:off x="347925" y="245375"/>
            <a:ext cx="8484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l" sz="3200">
                <a:latin typeface="Helvetica Neue"/>
                <a:ea typeface="Helvetica Neue"/>
                <a:cs typeface="Helvetica Neue"/>
                <a:sym typeface="Helvetica Neue"/>
              </a:rPr>
              <a:t>Comparing</a:t>
            </a:r>
            <a:r>
              <a:rPr lang="pl" sz="3200">
                <a:latin typeface="Helvetica Neue"/>
                <a:ea typeface="Helvetica Neue"/>
                <a:cs typeface="Helvetica Neue"/>
                <a:sym typeface="Helvetica Neue"/>
              </a:rPr>
              <a:t> Major Cities in the U.S.</a:t>
            </a:r>
            <a:endParaRPr sz="3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84" name="Google Shape;8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6950" y="1246550"/>
            <a:ext cx="4314325" cy="369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5100" y="1199475"/>
            <a:ext cx="4406900" cy="36520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9325" y="1511750"/>
            <a:ext cx="4198150" cy="3126275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6"/>
          <p:cNvSpPr txBox="1"/>
          <p:nvPr/>
        </p:nvSpPr>
        <p:spPr>
          <a:xfrm>
            <a:off x="223250" y="163150"/>
            <a:ext cx="83205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l" sz="32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Number of students enrolled in postsecondary institutions annually</a:t>
            </a:r>
            <a:endParaRPr b="1" sz="3200">
              <a:solidFill>
                <a:schemeClr val="accen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1988" y="1243325"/>
            <a:ext cx="4143375" cy="3838300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7"/>
          <p:cNvSpPr txBox="1"/>
          <p:nvPr/>
        </p:nvSpPr>
        <p:spPr>
          <a:xfrm>
            <a:off x="423150" y="112825"/>
            <a:ext cx="84900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l" sz="32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Hourly rates with earnings at or below minimum wage in 2020</a:t>
            </a:r>
            <a:endParaRPr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8" name="Google Shape;98;p17"/>
          <p:cNvSpPr txBox="1"/>
          <p:nvPr>
            <p:ph type="title"/>
          </p:nvPr>
        </p:nvSpPr>
        <p:spPr>
          <a:xfrm>
            <a:off x="358800" y="1758500"/>
            <a:ext cx="3633000" cy="25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1400">
                <a:latin typeface="Helvetica Neue"/>
                <a:ea typeface="Helvetica Neue"/>
                <a:cs typeface="Helvetica Neue"/>
                <a:sym typeface="Helvetica Neue"/>
              </a:rPr>
              <a:t>Benefits of obtaining college degree:</a:t>
            </a:r>
            <a:endParaRPr sz="14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●"/>
            </a:pPr>
            <a:r>
              <a:rPr lang="pl" sz="1400">
                <a:latin typeface="Helvetica Neue"/>
                <a:ea typeface="Helvetica Neue"/>
                <a:cs typeface="Helvetica Neue"/>
                <a:sym typeface="Helvetica Neue"/>
              </a:rPr>
              <a:t>consistent salary</a:t>
            </a:r>
            <a:endParaRPr sz="14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●"/>
            </a:pPr>
            <a:r>
              <a:rPr lang="pl" sz="1400">
                <a:latin typeface="Helvetica Neue"/>
                <a:ea typeface="Helvetica Neue"/>
                <a:cs typeface="Helvetica Neue"/>
                <a:sym typeface="Helvetica Neue"/>
              </a:rPr>
              <a:t>health and safety</a:t>
            </a:r>
            <a:endParaRPr sz="14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●"/>
            </a:pPr>
            <a:r>
              <a:rPr lang="pl" sz="1400">
                <a:latin typeface="Helvetica Neue"/>
                <a:ea typeface="Helvetica Neue"/>
                <a:cs typeface="Helvetica Neue"/>
                <a:sym typeface="Helvetica Neue"/>
              </a:rPr>
              <a:t>greater life expectancy</a:t>
            </a:r>
            <a:endParaRPr b="0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4550" y="247025"/>
            <a:ext cx="4649451" cy="4649451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8"/>
          <p:cNvSpPr txBox="1"/>
          <p:nvPr>
            <p:ph type="title"/>
          </p:nvPr>
        </p:nvSpPr>
        <p:spPr>
          <a:xfrm>
            <a:off x="311700" y="127700"/>
            <a:ext cx="3633000" cy="15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l" sz="3240">
                <a:latin typeface="Helvetica Neue"/>
                <a:ea typeface="Helvetica Neue"/>
                <a:cs typeface="Helvetica Neue"/>
                <a:sym typeface="Helvetica Neue"/>
              </a:rPr>
              <a:t>New York State’s Minimum Wage</a:t>
            </a:r>
            <a:endParaRPr sz="324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5" name="Google Shape;105;p18"/>
          <p:cNvSpPr txBox="1"/>
          <p:nvPr/>
        </p:nvSpPr>
        <p:spPr>
          <a:xfrm>
            <a:off x="0" y="0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8"/>
          <p:cNvSpPr txBox="1"/>
          <p:nvPr>
            <p:ph type="title"/>
          </p:nvPr>
        </p:nvSpPr>
        <p:spPr>
          <a:xfrm>
            <a:off x="0" y="1940425"/>
            <a:ext cx="4831800" cy="248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1400">
                <a:latin typeface="Helvetica Neue"/>
                <a:ea typeface="Helvetica Neue"/>
                <a:cs typeface="Helvetica Neue"/>
                <a:sym typeface="Helvetica Neue"/>
              </a:rPr>
              <a:t>   New York’s minimum wage based on region: </a:t>
            </a:r>
            <a:endParaRPr sz="14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●"/>
            </a:pPr>
            <a:r>
              <a:rPr lang="pl" sz="1400">
                <a:latin typeface="Helvetica Neue"/>
                <a:ea typeface="Helvetica Neue"/>
                <a:cs typeface="Helvetica Neue"/>
                <a:sym typeface="Helvetica Neue"/>
              </a:rPr>
              <a:t>NYC -Small E</a:t>
            </a:r>
            <a:r>
              <a:rPr lang="pl" sz="1400">
                <a:latin typeface="Helvetica Neue"/>
                <a:ea typeface="Helvetica Neue"/>
                <a:cs typeface="Helvetica Neue"/>
                <a:sym typeface="Helvetica Neue"/>
              </a:rPr>
              <a:t>mployers</a:t>
            </a:r>
            <a:r>
              <a:rPr lang="pl" sz="1400">
                <a:latin typeface="Helvetica Neue"/>
                <a:ea typeface="Helvetica Neue"/>
                <a:cs typeface="Helvetica Neue"/>
                <a:sym typeface="Helvetica Neue"/>
              </a:rPr>
              <a:t> (10 or less employees)</a:t>
            </a:r>
            <a:endParaRPr sz="14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●"/>
            </a:pPr>
            <a:r>
              <a:rPr lang="pl" sz="1400">
                <a:latin typeface="Helvetica Neue"/>
                <a:ea typeface="Helvetica Neue"/>
                <a:cs typeface="Helvetica Neue"/>
                <a:sym typeface="Helvetica Neue"/>
              </a:rPr>
              <a:t>NYC -Big Employers (11 or more employees)</a:t>
            </a:r>
            <a:endParaRPr sz="14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●"/>
            </a:pPr>
            <a:r>
              <a:rPr lang="pl" sz="1400">
                <a:latin typeface="Helvetica Neue"/>
                <a:ea typeface="Helvetica Neue"/>
                <a:cs typeface="Helvetica Neue"/>
                <a:sym typeface="Helvetica Neue"/>
              </a:rPr>
              <a:t>Long Island and Westchester </a:t>
            </a:r>
            <a:endParaRPr sz="14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●"/>
            </a:pPr>
            <a:r>
              <a:rPr lang="pl" sz="1400">
                <a:latin typeface="Helvetica Neue"/>
                <a:ea typeface="Helvetica Neue"/>
                <a:cs typeface="Helvetica Neue"/>
                <a:sym typeface="Helvetica Neue"/>
              </a:rPr>
              <a:t>Remainder of New York State</a:t>
            </a:r>
            <a:endParaRPr sz="14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9"/>
          <p:cNvSpPr txBox="1"/>
          <p:nvPr>
            <p:ph type="title"/>
          </p:nvPr>
        </p:nvSpPr>
        <p:spPr>
          <a:xfrm>
            <a:off x="311700" y="1495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0555"/>
              <a:buFont typeface="Arial"/>
              <a:buNone/>
            </a:pPr>
            <a:r>
              <a:rPr lang="pl">
                <a:latin typeface="Helvetica Neue"/>
                <a:ea typeface="Helvetica Neue"/>
                <a:cs typeface="Helvetica Neue"/>
                <a:sym typeface="Helvetica Neue"/>
              </a:rPr>
              <a:t>Minimum Wage Across New York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19"/>
          <p:cNvSpPr txBox="1"/>
          <p:nvPr/>
        </p:nvSpPr>
        <p:spPr>
          <a:xfrm>
            <a:off x="0" y="4681125"/>
            <a:ext cx="7645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*The minimum wage is </a:t>
            </a:r>
            <a:r>
              <a:rPr lang="pl"/>
              <a:t>calculated</a:t>
            </a:r>
            <a:r>
              <a:rPr lang="pl"/>
              <a:t> on December 31 of that year*</a:t>
            </a:r>
            <a:endParaRPr/>
          </a:p>
        </p:txBody>
      </p:sp>
      <p:pic>
        <p:nvPicPr>
          <p:cNvPr id="113" name="Google Shape;11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26250"/>
            <a:ext cx="4308850" cy="343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9"/>
          <p:cNvPicPr preferRelativeResize="0"/>
          <p:nvPr/>
        </p:nvPicPr>
        <p:blipFill rotWithShape="1">
          <a:blip r:embed="rId4">
            <a:alphaModFix/>
          </a:blip>
          <a:srcRect b="1800" l="0" r="0" t="-1800"/>
          <a:stretch/>
        </p:blipFill>
        <p:spPr>
          <a:xfrm>
            <a:off x="4533306" y="950038"/>
            <a:ext cx="4452168" cy="34705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0"/>
          <p:cNvSpPr txBox="1"/>
          <p:nvPr>
            <p:ph type="title"/>
          </p:nvPr>
        </p:nvSpPr>
        <p:spPr>
          <a:xfrm>
            <a:off x="311700" y="1235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0555"/>
              <a:buFont typeface="Arial"/>
              <a:buNone/>
            </a:pPr>
            <a:r>
              <a:rPr lang="pl">
                <a:latin typeface="Helvetica Neue"/>
                <a:ea typeface="Helvetica Neue"/>
                <a:cs typeface="Helvetica Neue"/>
                <a:sym typeface="Helvetica Neue"/>
              </a:rPr>
              <a:t>Minimum Wage In New York City 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0" name="Google Shape;12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875" y="848650"/>
            <a:ext cx="4132576" cy="3686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848650"/>
            <a:ext cx="4341401" cy="3686175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0"/>
          <p:cNvSpPr txBox="1"/>
          <p:nvPr/>
        </p:nvSpPr>
        <p:spPr>
          <a:xfrm>
            <a:off x="142875" y="4687225"/>
            <a:ext cx="5220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*The minimum wage is calculated on December 31 of that year*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latin typeface="Helvetica Neue"/>
                <a:ea typeface="Helvetica Neue"/>
                <a:cs typeface="Helvetica Neue"/>
                <a:sym typeface="Helvetica Neue"/>
              </a:rPr>
              <a:t>What is inflation?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8" name="Google Shape;128;p21"/>
          <p:cNvSpPr txBox="1"/>
          <p:nvPr>
            <p:ph idx="1" type="body"/>
          </p:nvPr>
        </p:nvSpPr>
        <p:spPr>
          <a:xfrm>
            <a:off x="311700" y="13982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2950">
                <a:solidFill>
                  <a:schemeClr val="accent3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“Inflation is the rate at which the value of a currency is falling and, consequently, the general level of prices for goods and services is rising.” </a:t>
            </a:r>
            <a:endParaRPr sz="2950">
              <a:solidFill>
                <a:schemeClr val="accent3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457200" lvl="0" marL="54864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pl" sz="2950">
                <a:solidFill>
                  <a:schemeClr val="accent3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-Investopedia</a:t>
            </a:r>
            <a:endParaRPr sz="3400">
              <a:solidFill>
                <a:schemeClr val="accent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CE93D8"/>
      </a:accent2>
      <a:accent3>
        <a:srgbClr val="4DB6AC"/>
      </a:accent3>
      <a:accent4>
        <a:srgbClr val="FF9800"/>
      </a:accent4>
      <a:accent5>
        <a:srgbClr val="009668"/>
      </a:accent5>
      <a:accent6>
        <a:srgbClr val="EEFF41"/>
      </a:accent6>
      <a:hlink>
        <a:srgbClr val="009668"/>
      </a:hlink>
      <a:folHlink>
        <a:srgbClr val="00966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